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2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7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DADF6-FFED-4B5F-9C88-50C0B1D70D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CD1D37-10DD-46BD-8301-8BFE6F41EA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39B5C-27B3-406B-9C14-6C46EA594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6F59-1A75-4FE9-8B31-808967577D01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6DDD0-DA9C-4517-A2D7-83AE336ED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EB1A1-7255-486C-9746-4B17099CA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3498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339A8-ACD3-4D9F-B854-14562C657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B824B3-DF74-49F2-A052-35DEAD6B99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3799B9-3C01-441B-A8BD-7DC9F932E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6F59-1A75-4FE9-8B31-808967577D01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006767-75DD-4316-B271-AA9DD830F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D1073B-558B-4D12-949B-6214033EF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73228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228806-CB94-4B13-934D-A0265E25E9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455722-2DD7-4056-AD70-0602C6F4A4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AE2A3-039A-47E8-88DA-2291AFF3D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6F59-1A75-4FE9-8B31-808967577D01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13723-C148-4F80-9F30-75314DEE8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96CAF-36BD-4ED8-8D67-FCBBFAFC5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620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6798C-EC78-49D0-B15F-1B4966791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FCF91-8704-48BF-807A-167F8E6B00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C11A0-69ED-4528-B410-32B946A50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6F59-1A75-4FE9-8B31-808967577D01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6EEACC-ACF9-42A0-87B6-0E8C8B861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244CF8-B7D1-4D9E-AE62-14D664B0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1237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F41AC-7806-41B6-A59F-2F2E7FF6B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15C7B6-11A7-46B9-8F36-9754B7B3D7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B3D2C-4B31-4CA1-A9DB-C1ACA8D1A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6F59-1A75-4FE9-8B31-808967577D01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2C3C7-3A73-4BBA-B80D-131896B86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221666-CD4F-4B01-A93C-0E5D13BF5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955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19FD9-6E69-49C2-9D1C-9097C54AD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12B81-2FD4-4870-BD35-DE21D75EE4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113EB2-CF9C-48B0-8ECE-DE1247E713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902742-B0AF-4AE2-8BED-36C032570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6F59-1A75-4FE9-8B31-808967577D01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03149F-8334-4373-828D-05B1BC798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713902-C3D1-4B36-94CC-9C571B3DA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3443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F00A3-F9A8-4B35-99FE-C2803BF9B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E3EBE4-1393-4627-B329-8ED65A02C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0C946A-E9B2-4B5F-B83E-6DE06BDE51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E65E3A-C75A-45D3-AE86-D1323F5D33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88800E-1450-46FD-A27D-7400B6A7A5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5AE4CC-6D62-4597-85D4-DA23E0F7D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6F59-1A75-4FE9-8B31-808967577D01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7C2BCA-DF59-43C7-9FB7-BD30418BB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19A4DE-129C-4AF0-9AF8-1BB793309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4416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7B3BF-3255-46AC-89DD-D866BE89A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8CE4CF-C324-4974-9E17-E740B32AF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6F59-1A75-4FE9-8B31-808967577D01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D68A3B-C1F0-42A5-9B78-A898F4AC6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81D1B9-D33F-4088-85D4-00555EDC4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2582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E5008-FEC7-47EE-B6C9-1E0CD0C9A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6F59-1A75-4FE9-8B31-808967577D01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3D2A5E-F811-4689-B080-9447F9BF1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1AF356-DA38-4221-BB4F-B5859EE02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9280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AC99A-F8C6-4E2B-AD80-708F6189C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2AE2D-DF3C-408F-993D-F17BA6BC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E4CAEF-EAFF-49B1-A545-A6C134DE4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539E42-EC0C-462D-88F4-D63BD3BF1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6F59-1A75-4FE9-8B31-808967577D01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33C9F0-E04A-49EB-AF75-BBB7A9B56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E6F472-78F0-4CB4-948E-14B540C29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1214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9D19D-141E-4507-AE5B-2FD42EA85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DFB9EC-6839-42A5-8AC9-B73AD26535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4F8F6C-AB4E-4666-AFF4-39A68FEC18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2B1F61-E20F-4450-B5D8-000449C9A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56F59-1A75-4FE9-8B31-808967577D01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09F6F7-80AC-4873-B9A1-57F77D21A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E33BEF-D68D-4B4B-8AC1-F238C5790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4995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FBFE93-70E5-45F1-8CC4-9294DFE29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52DFFF-C723-4453-8C5D-B32CBA533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C369C-8C69-4987-A3FE-0D3A6E3788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56F59-1A75-4FE9-8B31-808967577D01}" type="datetimeFigureOut">
              <a:rPr lang="en-CA" smtClean="0"/>
              <a:t>2021-04-01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C0B75-5264-4962-98EA-80A21CE2CB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C01CB9-C784-4507-9D1A-AF6B9C6F3E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02AFB-AD80-4889-924D-10498B7DE4B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41348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5807C-3A5E-48BC-928A-21F3CD08C7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73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Actual Experiment</a:t>
            </a:r>
            <a:r>
              <a:rPr lang="en-CA" sz="6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Testing</a:t>
            </a:r>
            <a:r>
              <a:rPr lang="en-C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Incubation Effect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870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6EBD3-9576-4584-9106-14C767D47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b="1" dirty="0" smtClean="0">
                <a:solidFill>
                  <a:srgbClr val="FF0000"/>
                </a:solidFill>
              </a:rPr>
              <a:t>Directions/Instructions to be Followed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C16F1-CF9E-4512-BDC2-02BDDAF18C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Every student shou</a:t>
            </a:r>
            <a:r>
              <a:rPr lang="en-CA" dirty="0" smtClean="0"/>
              <a:t>ld sit on his or her own desk and chair set.</a:t>
            </a:r>
          </a:p>
          <a:p>
            <a:r>
              <a:rPr lang="en-CA" dirty="0" smtClean="0"/>
              <a:t>There is no communication between participants during the test sessions. </a:t>
            </a:r>
          </a:p>
          <a:p>
            <a:r>
              <a:rPr lang="en-CA" dirty="0" smtClean="0"/>
              <a:t>No copying each other’s work. </a:t>
            </a:r>
          </a:p>
          <a:p>
            <a:r>
              <a:rPr lang="en-CA" dirty="0" smtClean="0"/>
              <a:t>After the end of session one, Group A will be given the initial test handled by Group B while Group B will now take the initial test taken by Group A. </a:t>
            </a:r>
          </a:p>
          <a:p>
            <a:r>
              <a:rPr lang="en-CA" dirty="0" smtClean="0"/>
              <a:t>The basic instructions remains constant in both sessions. </a:t>
            </a:r>
          </a:p>
        </p:txBody>
      </p:sp>
    </p:spTree>
    <p:extLst>
      <p:ext uri="{BB962C8B-B14F-4D97-AF65-F5344CB8AC3E}">
        <p14:creationId xmlns:p14="http://schemas.microsoft.com/office/powerpoint/2010/main" val="3267120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D23D1-D79F-40D6-A5AB-1A0A5F08D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0000"/>
                </a:solidFill>
              </a:rPr>
              <a:t>Group A: High Cognitive Demanding MATH 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Every student should address the following questions within 30 minutes:</a:t>
            </a:r>
          </a:p>
          <a:p>
            <a:r>
              <a:rPr lang="en-US" dirty="0" smtClean="0"/>
              <a:t>After the beginning of the test, all students will have a 5 minutes break when the bell goes. The bell is set to ring after 15 minutes once the test starts. </a:t>
            </a:r>
          </a:p>
          <a:p>
            <a:r>
              <a:rPr lang="en-US" dirty="0" smtClean="0"/>
              <a:t>The test papers will be collected when the second bell rings.  </a:t>
            </a:r>
          </a:p>
          <a:p>
            <a:pPr marL="0" indent="0" algn="ctr">
              <a:buNone/>
            </a:pPr>
            <a:r>
              <a:rPr lang="en-US" b="1" u="sng" dirty="0"/>
              <a:t>Procedures with Connections</a:t>
            </a:r>
            <a:endParaRPr lang="en-US" dirty="0"/>
          </a:p>
          <a:p>
            <a:r>
              <a:rPr lang="en-US" dirty="0"/>
              <a:t>Find 1/6 of ½. Use Pattern Blocks. Draw your answer and explain your solution. </a:t>
            </a: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10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7D169-F5DC-4A98-A155-2F986E326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0000"/>
                </a:solidFill>
              </a:rPr>
              <a:t>Group B: Low Cognitive Demanding Math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7B614-F40A-45A6-BC0C-6A1282815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Every student should address the following questions within </a:t>
            </a:r>
            <a:r>
              <a:rPr lang="en-US" dirty="0" smtClean="0"/>
              <a:t>10 minutes</a:t>
            </a:r>
            <a:r>
              <a:rPr lang="en-US" dirty="0"/>
              <a:t>:</a:t>
            </a:r>
          </a:p>
          <a:p>
            <a:r>
              <a:rPr lang="en-CA" dirty="0" smtClean="0"/>
              <a:t>There will be no breaks once the test commence. </a:t>
            </a:r>
          </a:p>
          <a:p>
            <a:r>
              <a:rPr lang="en-CA" dirty="0" smtClean="0"/>
              <a:t>Test papers will be collected after 10 minutes once exam starts.</a:t>
            </a:r>
          </a:p>
          <a:p>
            <a:pPr marL="0" indent="0" algn="ctr">
              <a:buNone/>
            </a:pPr>
            <a:r>
              <a:rPr lang="en-CA" b="1" u="sng" dirty="0" smtClean="0"/>
              <a:t>Procedures without Connections </a:t>
            </a:r>
          </a:p>
          <a:p>
            <a:pPr marL="0" indent="0" fontAlgn="base">
              <a:buNone/>
            </a:pPr>
            <a:r>
              <a:rPr lang="en-CA" b="1" dirty="0" smtClean="0"/>
              <a:t>Multiply the following:</a:t>
            </a:r>
          </a:p>
          <a:p>
            <a:pPr fontAlgn="base"/>
            <a:r>
              <a:rPr lang="en-US" dirty="0" smtClean="0"/>
              <a:t>2/3 </a:t>
            </a:r>
            <a:r>
              <a:rPr lang="en-US" dirty="0"/>
              <a:t>x </a:t>
            </a:r>
            <a:r>
              <a:rPr lang="en-US" dirty="0" smtClean="0"/>
              <a:t>3/4</a:t>
            </a:r>
            <a:r>
              <a:rPr lang="en-US" dirty="0"/>
              <a:t> </a:t>
            </a:r>
          </a:p>
          <a:p>
            <a:pPr fontAlgn="base"/>
            <a:r>
              <a:rPr lang="en-US" dirty="0"/>
              <a:t>5/6 x </a:t>
            </a:r>
            <a:r>
              <a:rPr lang="en-US" dirty="0" smtClean="0"/>
              <a:t>7/8 </a:t>
            </a:r>
          </a:p>
          <a:p>
            <a:pPr fontAlgn="base"/>
            <a:r>
              <a:rPr lang="en-US" dirty="0" smtClean="0"/>
              <a:t>4/9 </a:t>
            </a:r>
            <a:r>
              <a:rPr lang="en-US" dirty="0"/>
              <a:t>x 3/5</a:t>
            </a:r>
          </a:p>
          <a:p>
            <a:pPr marL="0" indent="0">
              <a:buNone/>
            </a:pPr>
            <a:r>
              <a:rPr lang="en-CA" dirty="0" smtClean="0"/>
              <a:t>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83476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11650-1AEB-48D0-8586-3B50A3DCE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b="1" dirty="0" smtClean="0">
                <a:solidFill>
                  <a:srgbClr val="FF0000"/>
                </a:solidFill>
              </a:rPr>
              <a:t>Final Stage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investigator collects all test papers from respective participants.</a:t>
            </a:r>
          </a:p>
          <a:p>
            <a:r>
              <a:rPr lang="en-US" dirty="0" smtClean="0"/>
              <a:t>The investigator conducts debriefing of participants.</a:t>
            </a:r>
          </a:p>
          <a:p>
            <a:r>
              <a:rPr lang="en-US" dirty="0" smtClean="0"/>
              <a:t>The investigator and the Professional team marks the tests and compiles the results for further analysis.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93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253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Actual Experiment: Testing Incubation Effect</vt:lpstr>
      <vt:lpstr>Directions/Instructions to be Followed</vt:lpstr>
      <vt:lpstr>Group A: High Cognitive Demanding MATH </vt:lpstr>
      <vt:lpstr>Group B: Low Cognitive Demanding Math</vt:lpstr>
      <vt:lpstr>Final Stage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Huebert</dc:creator>
  <cp:lastModifiedBy>user</cp:lastModifiedBy>
  <cp:revision>33</cp:revision>
  <dcterms:created xsi:type="dcterms:W3CDTF">2021-02-09T00:39:59Z</dcterms:created>
  <dcterms:modified xsi:type="dcterms:W3CDTF">2021-04-01T17:41:25Z</dcterms:modified>
</cp:coreProperties>
</file>